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4" r:id="rId2"/>
    <p:sldId id="363" r:id="rId3"/>
    <p:sldId id="399" r:id="rId4"/>
    <p:sldId id="406" r:id="rId5"/>
    <p:sldId id="400" r:id="rId6"/>
    <p:sldId id="401" r:id="rId7"/>
    <p:sldId id="405" r:id="rId8"/>
    <p:sldId id="402" r:id="rId9"/>
    <p:sldId id="355" r:id="rId10"/>
    <p:sldId id="356" r:id="rId11"/>
  </p:sldIdLst>
  <p:sldSz cx="9144000" cy="6858000" type="screen4x3"/>
  <p:notesSz cx="6888163" cy="100187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8EC"/>
    <a:srgbClr val="00376A"/>
    <a:srgbClr val="D3D8E7"/>
    <a:srgbClr val="33CC33"/>
    <a:srgbClr val="C6CFE1"/>
    <a:srgbClr val="FF3399"/>
    <a:srgbClr val="0066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7" autoAdjust="0"/>
    <p:restoredTop sz="94313" autoAdjust="0"/>
  </p:normalViewPr>
  <p:slideViewPr>
    <p:cSldViewPr>
      <p:cViewPr varScale="1">
        <p:scale>
          <a:sx n="107" d="100"/>
          <a:sy n="107" d="100"/>
        </p:scale>
        <p:origin x="133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6" rIns="93232" bIns="46616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6" rIns="93232" bIns="466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8276"/>
            <a:ext cx="5510530" cy="450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6" rIns="93232" bIns="46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550"/>
            <a:ext cx="2984871" cy="5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6" rIns="93232" bIns="46616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6550"/>
            <a:ext cx="2984871" cy="5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2" tIns="46616" rIns="93232" bIns="466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2FE9FB-228F-427A-9F26-626FF104EA8B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524575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E65B4-79B1-44E6-B6F6-9C9261A9FD32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11154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B1344-EA97-4571-903B-1FD811536193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317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9448-0156-4B3C-98C8-318CBCA6CF91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66041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0FA43-C9C8-4483-AE5B-32046721DC58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21016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823E3-98C8-4839-BCF8-4285679FCEFF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27312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159B7-FF7D-4F9C-A759-6AD607EF2089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1262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3A2D1-2A4C-4CC7-A863-62AD785ADBBB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7095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B3ABE-3027-4CFE-ACC3-0A9428292510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61128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EFEF-4629-453B-B188-957C9028A0C2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16967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BA141-A0DE-473E-91F8-3F2902F24C89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402041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5B918-47C8-44C1-89BD-A5E6600A3AAA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241992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Klik for at redigere teksttypografierne i masteren</a:t>
            </a:r>
          </a:p>
          <a:p>
            <a:pPr lvl="1"/>
            <a:r>
              <a:rPr lang="da-DK" altLang="en-US"/>
              <a:t>Andet niveau</a:t>
            </a:r>
          </a:p>
          <a:p>
            <a:pPr lvl="2"/>
            <a:r>
              <a:rPr lang="da-DK" altLang="en-US"/>
              <a:t>Tredje niveau</a:t>
            </a:r>
          </a:p>
          <a:p>
            <a:pPr lvl="3"/>
            <a:r>
              <a:rPr lang="da-DK" altLang="en-US"/>
              <a:t>Fjerde niveau</a:t>
            </a:r>
          </a:p>
          <a:p>
            <a:pPr lvl="4"/>
            <a:r>
              <a:rPr lang="da-DK" altLang="en-US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Tx/>
              <a:buNone/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72D81C-3228-409C-BEDE-26268FBC4FE8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.hifiklubben.dk/index.php?&amp;action=roi&amp;host=portal.hifiklubben.dk&amp;mid=&amp;iid=&amp;url=http://www.hifiklubben.dk/produkter/hojttaler/systemer/scandyna_micropod-se-active_hojttalersystem_hvid.htm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png"/><Relationship Id="rId10" Type="http://schemas.openxmlformats.org/officeDocument/2006/relationships/image" Target="../media/image2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53" y="-195590"/>
            <a:ext cx="916170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2"/>
          <a:stretch/>
        </p:blipFill>
        <p:spPr>
          <a:xfrm>
            <a:off x="-1" y="0"/>
            <a:ext cx="9144509" cy="1340768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113879" y="1316832"/>
            <a:ext cx="493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Speaker System Projects</a:t>
            </a:r>
          </a:p>
        </p:txBody>
      </p:sp>
      <p:pic>
        <p:nvPicPr>
          <p:cNvPr id="12" name="Picture 12" descr="PUR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 bwMode="auto">
          <a:xfrm>
            <a:off x="6465789" y="3870062"/>
            <a:ext cx="1790266" cy="22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Infinity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917" y="2097791"/>
            <a:ext cx="2910709" cy="17068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-579654" y="3823276"/>
            <a:ext cx="4895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2.1 Home Theater System for Harman / Infinity</a:t>
            </a:r>
          </a:p>
        </p:txBody>
      </p:sp>
      <p:pic>
        <p:nvPicPr>
          <p:cNvPr id="15" name="Picture 17" descr="PSMCRPDSEAPAKWH_1_b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85695" y="5134251"/>
            <a:ext cx="1710341" cy="12314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708158" y="6387772"/>
            <a:ext cx="2665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MicroPod for Scandyna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065672" y="6081324"/>
            <a:ext cx="2916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PURE Monitor series for Microlab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”by Peter Larsen”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7945" y="4502116"/>
            <a:ext cx="1465256" cy="15784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60517" y="6094525"/>
            <a:ext cx="2665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Beolab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8231" y="2117828"/>
            <a:ext cx="1596775" cy="25583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26457" y="4710001"/>
            <a:ext cx="2907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76A"/>
                </a:solidFill>
                <a:latin typeface="Arial" charset="0"/>
                <a:ea typeface="宋体" pitchFamily="2" charset="-122"/>
              </a:rPr>
              <a:t>Portable PA with Class D amps + DSP</a:t>
            </a:r>
            <a:endParaRPr lang="da-DK" b="1" dirty="0">
              <a:solidFill>
                <a:srgbClr val="00376A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23" name="Billede 22" descr="Et billede, der indeholder rød, indendørs, hat, sæde&#10;&#10;Automatisk genereret beskrivelse">
            <a:extLst>
              <a:ext uri="{FF2B5EF4-FFF2-40B4-BE49-F238E27FC236}">
                <a16:creationId xmlns:a16="http://schemas.microsoft.com/office/drawing/2014/main" id="{8F61639F-F1F2-7F44-2620-3CA2336EA33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3" r="2500" b="19508"/>
          <a:stretch/>
        </p:blipFill>
        <p:spPr>
          <a:xfrm>
            <a:off x="5936817" y="2095657"/>
            <a:ext cx="2739639" cy="1410264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453A2F30-2A8F-4423-109A-C173D1E8756F}"/>
              </a:ext>
            </a:extLst>
          </p:cNvPr>
          <p:cNvSpPr txBox="1"/>
          <p:nvPr/>
        </p:nvSpPr>
        <p:spPr>
          <a:xfrm>
            <a:off x="6065672" y="3505921"/>
            <a:ext cx="2610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00376A"/>
                </a:solidFill>
                <a:latin typeface="Arial" charset="0"/>
                <a:ea typeface="宋体" pitchFamily="2" charset="-122"/>
              </a:rPr>
              <a:t>Home Speaker for Music 1, China </a:t>
            </a:r>
          </a:p>
        </p:txBody>
      </p:sp>
    </p:spTree>
    <p:extLst>
      <p:ext uri="{BB962C8B-B14F-4D97-AF65-F5344CB8AC3E}">
        <p14:creationId xmlns:p14="http://schemas.microsoft.com/office/powerpoint/2010/main" val="110356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170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2"/>
          <a:stretch/>
        </p:blipFill>
        <p:spPr>
          <a:xfrm>
            <a:off x="-1" y="0"/>
            <a:ext cx="9144509" cy="1340768"/>
          </a:xfrm>
          <a:prstGeom prst="rect">
            <a:avLst/>
          </a:prstGeom>
        </p:spPr>
      </p:pic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303850" y="4183267"/>
          <a:ext cx="2884708" cy="2065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86372" imgH="1781424" progId="MSPhotoEd.3">
                  <p:embed/>
                </p:oleObj>
              </mc:Choice>
              <mc:Fallback>
                <p:oleObj r:id="rId4" imgW="2486372" imgH="1781424" progId="MSPhotoEd.3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50" y="4183267"/>
                        <a:ext cx="2884708" cy="206551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2D2D8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013625" y="4650874"/>
          <a:ext cx="327660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06113" imgH="2104762" progId="MSPhotoEd.3">
                  <p:embed/>
                </p:oleObj>
              </mc:Choice>
              <mc:Fallback>
                <p:oleObj r:id="rId6" imgW="5106113" imgH="2104762" progId="MSPhotoEd.3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625" y="4650874"/>
                        <a:ext cx="327660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4634524" y="1976144"/>
          <a:ext cx="1900280" cy="1861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952898" imgH="2142857" progId="MSPhotoEd.3">
                  <p:embed/>
                </p:oleObj>
              </mc:Choice>
              <mc:Fallback>
                <p:oleObj r:id="rId8" imgW="1952898" imgH="2142857" progId="MSPhotoEd.3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4524" y="1976144"/>
                        <a:ext cx="1900280" cy="186161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2D2D8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247217" y="6297226"/>
            <a:ext cx="3186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200" b="1" dirty="0">
                <a:solidFill>
                  <a:srgbClr val="00376A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Dynaudio Woofers 15W75 and 20W75. </a:t>
            </a:r>
            <a:endParaRPr lang="da-DK" altLang="en-US" sz="1200" b="1" dirty="0">
              <a:solidFill>
                <a:srgbClr val="00376A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1" dirty="0" err="1">
                <a:solidFill>
                  <a:srgbClr val="00376A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Alu</a:t>
            </a:r>
            <a:r>
              <a:rPr lang="en-GB" altLang="en-US" sz="1200" b="1" dirty="0">
                <a:solidFill>
                  <a:srgbClr val="00376A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frame, 3in Voice Coil. Inside magnets</a:t>
            </a:r>
            <a:endParaRPr lang="da-DK" altLang="en-US" sz="1200" b="1" dirty="0">
              <a:solidFill>
                <a:srgbClr val="00376A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en-US" sz="1200" b="1" dirty="0">
              <a:solidFill>
                <a:srgbClr val="00376A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87878" y="6006599"/>
            <a:ext cx="3459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rgbClr val="00376A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Dynaudio </a:t>
            </a:r>
            <a:r>
              <a:rPr lang="en-GB" altLang="en-US" sz="1200" b="1" dirty="0" err="1">
                <a:solidFill>
                  <a:srgbClr val="00376A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Esotech</a:t>
            </a:r>
            <a:r>
              <a:rPr lang="en-GB" altLang="en-US" sz="1200" b="1" dirty="0">
                <a:solidFill>
                  <a:srgbClr val="00376A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D260 Dome tweeter.</a:t>
            </a:r>
            <a:endParaRPr lang="da-DK" altLang="en-US" sz="1200" b="1" dirty="0">
              <a:solidFill>
                <a:srgbClr val="00376A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en-US" sz="1200" b="1" dirty="0">
              <a:solidFill>
                <a:srgbClr val="000066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559233" y="2719569"/>
            <a:ext cx="20815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 err="1">
                <a:solidFill>
                  <a:srgbClr val="00376A"/>
                </a:solidFill>
              </a:rPr>
              <a:t>Vifa</a:t>
            </a:r>
            <a:r>
              <a:rPr lang="en-GB" altLang="en-US" sz="1200" b="1" dirty="0">
                <a:solidFill>
                  <a:srgbClr val="00376A"/>
                </a:solidFill>
              </a:rPr>
              <a:t>-Speak Ring Radiator: R25TG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091196" y="4095011"/>
            <a:ext cx="2592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376A"/>
                </a:solidFill>
              </a:rPr>
              <a:t>Patent </a:t>
            </a:r>
            <a:r>
              <a:rPr lang="en-US" altLang="en-US" sz="1200" b="1" dirty="0">
                <a:solidFill>
                  <a:srgbClr val="00376A"/>
                </a:solidFill>
              </a:rPr>
              <a:t>Speaker Cone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8443" y="138318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Drivers developed by Peter Larsen</a:t>
            </a:r>
          </a:p>
        </p:txBody>
      </p:sp>
      <p:pic>
        <p:nvPicPr>
          <p:cNvPr id="9" name="Billede 8" descr="Et billede, der indeholder gear&#10;&#10;Automatisk genereret beskrivelse">
            <a:extLst>
              <a:ext uri="{FF2B5EF4-FFF2-40B4-BE49-F238E27FC236}">
                <a16:creationId xmlns:a16="http://schemas.microsoft.com/office/drawing/2014/main" id="{312D7969-3CA4-F5BB-9C9B-B3A32A415C3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7"/>
          <a:stretch/>
        </p:blipFill>
        <p:spPr>
          <a:xfrm>
            <a:off x="1371600" y="1783292"/>
            <a:ext cx="2031581" cy="22632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338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08" y="1052736"/>
            <a:ext cx="916170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2"/>
          <a:stretch/>
        </p:blipFill>
        <p:spPr>
          <a:xfrm>
            <a:off x="-1" y="0"/>
            <a:ext cx="9144509" cy="1340768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EB6D6C3-20CD-1FBD-A3F2-8EE5C09046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9"/>
          <a:stretch/>
        </p:blipFill>
        <p:spPr>
          <a:xfrm>
            <a:off x="1759547" y="1952856"/>
            <a:ext cx="6013107" cy="5057759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105025" y="1382760"/>
            <a:ext cx="493395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High End Speaker Project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4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Pylon Audio, Poland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zh-CN" sz="2800" b="1" dirty="0">
              <a:solidFill>
                <a:srgbClr val="0037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30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70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2"/>
          <a:stretch/>
        </p:blipFill>
        <p:spPr>
          <a:xfrm>
            <a:off x="-1" y="0"/>
            <a:ext cx="9144509" cy="1340768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113879" y="1605163"/>
            <a:ext cx="4933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High End Speaker Projects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855430" y="5865824"/>
            <a:ext cx="50489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a-DK" altLang="zh-CN" b="1" dirty="0" err="1">
                <a:solidFill>
                  <a:srgbClr val="00376A"/>
                </a:solidFill>
                <a:ea typeface="宋体" pitchFamily="2" charset="-122"/>
              </a:rPr>
              <a:t>Luxury</a:t>
            </a: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 Speaker systems for </a:t>
            </a:r>
            <a:r>
              <a:rPr lang="da-DK" altLang="zh-CN" b="1" dirty="0" err="1">
                <a:solidFill>
                  <a:srgbClr val="00376A"/>
                </a:solidFill>
                <a:ea typeface="宋体" pitchFamily="2" charset="-122"/>
              </a:rPr>
              <a:t>Ambitious</a:t>
            </a: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 Audio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New Patents for Wire </a:t>
            </a:r>
            <a:r>
              <a:rPr lang="da-DK" altLang="zh-CN" b="1" dirty="0" err="1">
                <a:solidFill>
                  <a:srgbClr val="00376A"/>
                </a:solidFill>
                <a:ea typeface="宋体" pitchFamily="2" charset="-122"/>
              </a:rPr>
              <a:t>Spider</a:t>
            </a: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 and Subwoofer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68126" y="5533223"/>
            <a:ext cx="26654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a-DK" altLang="zh-CN" b="1" dirty="0" err="1">
                <a:solidFill>
                  <a:srgbClr val="00376A"/>
                </a:solidFill>
                <a:ea typeface="宋体" pitchFamily="2" charset="-122"/>
              </a:rPr>
              <a:t>Kygo</a:t>
            </a: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 Smart Speaker</a:t>
            </a:r>
            <a:r>
              <a:rPr lang="en-US" altLang="zh-CN" b="1" dirty="0">
                <a:solidFill>
                  <a:srgbClr val="00376A"/>
                </a:solidFill>
                <a:ea typeface="宋体" pitchFamily="2" charset="-122"/>
              </a:rPr>
              <a:t> System</a:t>
            </a:r>
            <a:endParaRPr lang="da-DK" altLang="zh-CN" b="1" dirty="0">
              <a:solidFill>
                <a:srgbClr val="00376A"/>
              </a:solidFill>
              <a:ea typeface="宋体" pitchFamily="2" charset="-122"/>
            </a:endParaRPr>
          </a:p>
        </p:txBody>
      </p:sp>
      <p:pic>
        <p:nvPicPr>
          <p:cNvPr id="16" name="Billede 15" descr="Et billede, der indeholder bord, væg, indendørs, skrivebord&#10;&#10;Automatisk genereret beskrivelse">
            <a:extLst>
              <a:ext uri="{FF2B5EF4-FFF2-40B4-BE49-F238E27FC236}">
                <a16:creationId xmlns:a16="http://schemas.microsoft.com/office/drawing/2014/main" id="{65528EC8-4C24-6DDA-18CC-AC2EAEB7BF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8" t="9545" r="6424" b="12508"/>
          <a:stretch/>
        </p:blipFill>
        <p:spPr>
          <a:xfrm>
            <a:off x="4660200" y="2373101"/>
            <a:ext cx="3439367" cy="343712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19EA7B0-921F-706F-C80C-F8210CEE7E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197"/>
          <a:stretch/>
        </p:blipFill>
        <p:spPr>
          <a:xfrm>
            <a:off x="868769" y="2796813"/>
            <a:ext cx="2922662" cy="27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4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70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2"/>
          <a:stretch/>
        </p:blipFill>
        <p:spPr>
          <a:xfrm>
            <a:off x="-1" y="0"/>
            <a:ext cx="9144509" cy="1340768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113879" y="1500037"/>
            <a:ext cx="4933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Special Speaker Projects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797146" y="5453103"/>
            <a:ext cx="38094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Conference Speaker for </a:t>
            </a:r>
            <a:r>
              <a:rPr lang="da-DK" altLang="zh-CN" b="1" dirty="0" err="1">
                <a:solidFill>
                  <a:srgbClr val="00376A"/>
                </a:solidFill>
                <a:ea typeface="宋体" pitchFamily="2" charset="-122"/>
              </a:rPr>
              <a:t>Essential</a:t>
            </a: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 Systems, USA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952494" y="6050242"/>
            <a:ext cx="2665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Test speaker for </a:t>
            </a:r>
            <a:r>
              <a:rPr lang="da-DK" altLang="zh-CN" b="1" dirty="0" err="1">
                <a:solidFill>
                  <a:srgbClr val="00376A"/>
                </a:solidFill>
                <a:ea typeface="宋体" pitchFamily="2" charset="-122"/>
              </a:rPr>
              <a:t>Hearing</a:t>
            </a: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 Aids </a:t>
            </a:r>
            <a:r>
              <a:rPr lang="da-DK" altLang="zh-CN" b="1" dirty="0" err="1">
                <a:solidFill>
                  <a:srgbClr val="00376A"/>
                </a:solidFill>
                <a:ea typeface="宋体" pitchFamily="2" charset="-122"/>
              </a:rPr>
              <a:t>Natus</a:t>
            </a: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, </a:t>
            </a:r>
            <a:r>
              <a:rPr lang="da-DK" altLang="zh-CN" b="1" dirty="0" err="1">
                <a:solidFill>
                  <a:srgbClr val="00376A"/>
                </a:solidFill>
                <a:ea typeface="宋体" pitchFamily="2" charset="-122"/>
              </a:rPr>
              <a:t>Otometrics</a:t>
            </a:r>
            <a:endParaRPr lang="da-DK" altLang="zh-CN" b="1" dirty="0">
              <a:solidFill>
                <a:srgbClr val="00376A"/>
              </a:solidFill>
              <a:ea typeface="宋体" pitchFamily="2" charset="-122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48D9869-D56A-A404-1356-32ADBC073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64" y="2178345"/>
            <a:ext cx="3495675" cy="379095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FF828B0-CDA4-5845-8F6A-3E32F3B7A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840" y="2627425"/>
            <a:ext cx="4158784" cy="278573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53836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70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2"/>
          <a:stretch/>
        </p:blipFill>
        <p:spPr>
          <a:xfrm>
            <a:off x="-1" y="0"/>
            <a:ext cx="9144509" cy="1340768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158777" y="1399594"/>
            <a:ext cx="4933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28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Luxury headphone Project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28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Davi Audio, USA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2826019-F135-B59D-4FE6-CAC12BC04F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 b="7709"/>
          <a:stretch/>
        </p:blipFill>
        <p:spPr>
          <a:xfrm>
            <a:off x="784736" y="2456261"/>
            <a:ext cx="7682032" cy="402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9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6170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2"/>
          <a:stretch/>
        </p:blipFill>
        <p:spPr>
          <a:xfrm>
            <a:off x="-1" y="0"/>
            <a:ext cx="9144509" cy="1340768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113879" y="1552962"/>
            <a:ext cx="4933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Headphone Projects</a:t>
            </a:r>
          </a:p>
        </p:txBody>
      </p:sp>
      <p:pic>
        <p:nvPicPr>
          <p:cNvPr id="7" name="Billede 6" descr="Et billede, der indeholder indendørs, gulv, sort, hjelm&#10;&#10;Automatisk genereret beskrivelse">
            <a:extLst>
              <a:ext uri="{FF2B5EF4-FFF2-40B4-BE49-F238E27FC236}">
                <a16:creationId xmlns:a16="http://schemas.microsoft.com/office/drawing/2014/main" id="{EA1C9B45-C6CA-FF7A-856C-1367BE3C6C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 b="7334"/>
          <a:stretch/>
        </p:blipFill>
        <p:spPr>
          <a:xfrm>
            <a:off x="935596" y="2215873"/>
            <a:ext cx="2772308" cy="329179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7718D257-F639-A7C0-42CA-8D6012A05D9D}"/>
              </a:ext>
            </a:extLst>
          </p:cNvPr>
          <p:cNvSpPr txBox="1"/>
          <p:nvPr/>
        </p:nvSpPr>
        <p:spPr>
          <a:xfrm>
            <a:off x="755576" y="5573697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Polaris Helmet </a:t>
            </a:r>
            <a:r>
              <a:rPr lang="da-DK" sz="1400" b="1" dirty="0" err="1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Headphone</a:t>
            </a:r>
            <a:r>
              <a:rPr lang="da-DK" sz="14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 Project 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1F482E4-5503-C9C1-20B3-49925315DBA5}"/>
              </a:ext>
            </a:extLst>
          </p:cNvPr>
          <p:cNvSpPr txBox="1"/>
          <p:nvPr/>
        </p:nvSpPr>
        <p:spPr>
          <a:xfrm>
            <a:off x="4980253" y="5262065"/>
            <a:ext cx="291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Kygo</a:t>
            </a:r>
            <a:r>
              <a:rPr lang="da-DK" sz="14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 </a:t>
            </a:r>
            <a:r>
              <a:rPr lang="da-DK" sz="1400" b="1" dirty="0" err="1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Headphones</a:t>
            </a:r>
            <a:r>
              <a:rPr lang="da-DK" sz="14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</a:rPr>
              <a:t> range A2-A11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AEF240B5-AF66-5AF6-3386-2E2BF34A9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62" y="2505186"/>
            <a:ext cx="3510420" cy="268989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63195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8"/>
            <a:ext cx="916170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2"/>
          <a:stretch/>
        </p:blipFill>
        <p:spPr>
          <a:xfrm>
            <a:off x="8599" y="-15204"/>
            <a:ext cx="9144509" cy="1340768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39911" y="1552962"/>
            <a:ext cx="8255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US Navy: Warning Speaker System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483275" y="5492437"/>
            <a:ext cx="1974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One of 8 Horn Systems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799692" y="6004417"/>
            <a:ext cx="2665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Horn Channels of ½ Horn, with SPL </a:t>
            </a:r>
            <a:r>
              <a:rPr lang="da-DK" altLang="zh-CN" b="1" dirty="0" err="1">
                <a:solidFill>
                  <a:srgbClr val="00376A"/>
                </a:solidFill>
                <a:ea typeface="宋体" pitchFamily="2" charset="-122"/>
              </a:rPr>
              <a:t>levels</a:t>
            </a: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 in 1m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2A3AEC0-2F6D-5C70-6DB2-3E1E257DD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43" y="2319026"/>
            <a:ext cx="5055106" cy="358104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4F37BD1-8689-E2FC-C6D9-213B233D6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474" y="2766322"/>
            <a:ext cx="2735002" cy="26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70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2"/>
          <a:stretch/>
        </p:blipFill>
        <p:spPr>
          <a:xfrm>
            <a:off x="-1" y="0"/>
            <a:ext cx="9144509" cy="1340768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113879" y="1552962"/>
            <a:ext cx="4933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Car Speaker Projects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59686" y="5361801"/>
            <a:ext cx="29162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Volvo –  XC90 and Premium versions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Dynaudio Speaker System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976844" y="4557490"/>
            <a:ext cx="26654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66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000066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a-DK" altLang="zh-CN" b="1" dirty="0">
                <a:solidFill>
                  <a:srgbClr val="00376A"/>
                </a:solidFill>
                <a:ea typeface="宋体" pitchFamily="2" charset="-122"/>
              </a:rPr>
              <a:t>Bentley GT and Arnage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b="1" dirty="0">
                <a:solidFill>
                  <a:srgbClr val="00376A"/>
                </a:solidFill>
                <a:ea typeface="宋体" pitchFamily="2" charset="-122"/>
              </a:rPr>
              <a:t>Speakers Systems</a:t>
            </a:r>
            <a:endParaRPr lang="da-DK" altLang="zh-CN" b="1" dirty="0">
              <a:solidFill>
                <a:srgbClr val="00376A"/>
              </a:solidFill>
              <a:ea typeface="宋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99" y="2346980"/>
            <a:ext cx="4328704" cy="2013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5867" b="12047"/>
          <a:stretch/>
        </p:blipFill>
        <p:spPr>
          <a:xfrm>
            <a:off x="4653453" y="3175473"/>
            <a:ext cx="4328704" cy="202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9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2" y="0"/>
            <a:ext cx="916170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2"/>
          <a:stretch/>
        </p:blipFill>
        <p:spPr>
          <a:xfrm>
            <a:off x="-1" y="0"/>
            <a:ext cx="9144509" cy="1340768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409" y="1506538"/>
            <a:ext cx="2944812" cy="22113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0841" y="1488123"/>
            <a:ext cx="2952750" cy="22177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23" y="4224337"/>
            <a:ext cx="1952625" cy="21034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43" y="1467675"/>
            <a:ext cx="545306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2466147" y="3943192"/>
            <a:ext cx="6640235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Story: Bang &amp; </a:t>
            </a:r>
            <a:r>
              <a:rPr lang="en-GB" altLang="en-US" sz="2000" b="1" dirty="0" err="1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Olufsen</a:t>
            </a:r>
            <a:r>
              <a:rPr lang="en-GB" altLang="en-US" sz="2000" b="1" dirty="0">
                <a:solidFill>
                  <a:srgbClr val="003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(B&amp;O) Cone Design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00376A"/>
                </a:solidFill>
              </a:rPr>
              <a:t>In 2003 Bang &amp; </a:t>
            </a:r>
            <a:r>
              <a:rPr lang="en-GB" altLang="en-US" sz="1200" dirty="0" err="1">
                <a:solidFill>
                  <a:srgbClr val="00376A"/>
                </a:solidFill>
              </a:rPr>
              <a:t>Olufsen</a:t>
            </a:r>
            <a:r>
              <a:rPr lang="en-GB" altLang="en-US" sz="1200" dirty="0">
                <a:solidFill>
                  <a:srgbClr val="00376A"/>
                </a:solidFill>
              </a:rPr>
              <a:t> (B&amp;O) Denmark developed a new special loudspeaker design.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376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00376A"/>
                </a:solidFill>
              </a:rPr>
              <a:t>The supplier could see this design would cause a poor performance. B&amp;O only replied: Prove it!</a:t>
            </a:r>
            <a:endParaRPr lang="en-US" altLang="en-US" sz="1200" dirty="0">
              <a:solidFill>
                <a:srgbClr val="00376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00376A"/>
                </a:solidFill>
              </a:rPr>
              <a:t> </a:t>
            </a:r>
            <a:endParaRPr lang="en-US" altLang="en-US" sz="1200" dirty="0">
              <a:solidFill>
                <a:srgbClr val="00376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00376A"/>
                </a:solidFill>
              </a:rPr>
              <a:t>To prove it in those days, the supplier had to manufacture a tool – which they knew would not work – at the price of more than 30,000 US$ and 8 weeks of tooling time.</a:t>
            </a:r>
            <a:endParaRPr lang="en-US" altLang="en-US" sz="1200" dirty="0">
              <a:solidFill>
                <a:srgbClr val="00376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00376A"/>
                </a:solidFill>
              </a:rPr>
              <a:t> </a:t>
            </a:r>
            <a:endParaRPr lang="en-US" altLang="en-US" sz="1200" dirty="0">
              <a:solidFill>
                <a:srgbClr val="00376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00376A"/>
                </a:solidFill>
              </a:rPr>
              <a:t>The supplier then asked Peter Larsen from LOUDSOFT to help.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00376A"/>
                </a:solidFill>
              </a:rPr>
              <a:t>Within 4 hours with FINECone he proved the cone would give a poor sound quality and after 4 more hours he changed the design fulfilling the design ambitions of B&amp;O and at the same time giving a good performance.</a:t>
            </a:r>
            <a:endParaRPr lang="en-US" altLang="en-US" sz="1200" dirty="0">
              <a:solidFill>
                <a:srgbClr val="00376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00376A"/>
                </a:solidFill>
              </a:rPr>
              <a:t> </a:t>
            </a:r>
            <a:endParaRPr lang="en-US" altLang="en-US" sz="1200" dirty="0">
              <a:solidFill>
                <a:srgbClr val="00376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00376A"/>
                </a:solidFill>
              </a:rPr>
              <a:t>That speaker was named </a:t>
            </a:r>
            <a:r>
              <a:rPr lang="en-GB" altLang="en-US" sz="1200" b="1" dirty="0" err="1">
                <a:solidFill>
                  <a:srgbClr val="00376A"/>
                </a:solidFill>
              </a:rPr>
              <a:t>Beolab</a:t>
            </a:r>
            <a:r>
              <a:rPr lang="en-GB" altLang="en-US" sz="1200" b="1" dirty="0">
                <a:solidFill>
                  <a:srgbClr val="00376A"/>
                </a:solidFill>
              </a:rPr>
              <a:t> 3</a:t>
            </a:r>
            <a:r>
              <a:rPr lang="en-GB" altLang="en-US" sz="1200" dirty="0">
                <a:solidFill>
                  <a:srgbClr val="00376A"/>
                </a:solidFill>
              </a:rPr>
              <a:t>. </a:t>
            </a:r>
            <a:endParaRPr lang="en-US" altLang="en-US" sz="1200" dirty="0">
              <a:solidFill>
                <a:srgbClr val="00376A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809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a-DK" sz="1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a-DK" sz="1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10974</TotalTime>
  <Words>333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宋体</vt:lpstr>
      <vt:lpstr>Arial</vt:lpstr>
      <vt:lpstr>Times New Roman</vt:lpstr>
      <vt:lpstr>Standarddesign</vt:lpstr>
      <vt:lpstr>MSPhotoEd.3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LOUDSOFT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Peter Larsen</dc:creator>
  <cp:lastModifiedBy>Peter Larsen</cp:lastModifiedBy>
  <cp:revision>613</cp:revision>
  <cp:lastPrinted>2020-03-13T14:58:37Z</cp:lastPrinted>
  <dcterms:created xsi:type="dcterms:W3CDTF">2005-01-01T16:32:09Z</dcterms:created>
  <dcterms:modified xsi:type="dcterms:W3CDTF">2024-04-07T12:00:21Z</dcterms:modified>
</cp:coreProperties>
</file>